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8" r:id="rId9"/>
    <p:sldId id="264" r:id="rId10"/>
    <p:sldId id="265" r:id="rId11"/>
    <p:sldId id="266" r:id="rId12"/>
    <p:sldId id="269" r:id="rId13"/>
    <p:sldId id="270" r:id="rId14"/>
    <p:sldId id="271" r:id="rId15"/>
    <p:sldId id="275" r:id="rId16"/>
    <p:sldId id="274" r:id="rId17"/>
    <p:sldId id="258" r:id="rId18"/>
    <p:sldId id="273" r:id="rId19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538B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0" autoAdjust="0"/>
    <p:restoredTop sz="94737" autoAdjust="0"/>
  </p:normalViewPr>
  <p:slideViewPr>
    <p:cSldViewPr>
      <p:cViewPr varScale="1">
        <p:scale>
          <a:sx n="70" d="100"/>
          <a:sy n="70" d="100"/>
        </p:scale>
        <p:origin x="-3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 smtClean="0"/>
              <a:t>Click to edit Master text styles</a:t>
            </a:r>
          </a:p>
          <a:p>
            <a:pPr lvl="1"/>
            <a:r>
              <a:rPr lang="hr-HR" noProof="0" smtClean="0"/>
              <a:t>Second level</a:t>
            </a:r>
          </a:p>
          <a:p>
            <a:pPr lvl="2"/>
            <a:r>
              <a:rPr lang="hr-HR" noProof="0" smtClean="0"/>
              <a:t>Third level</a:t>
            </a:r>
          </a:p>
          <a:p>
            <a:pPr lvl="3"/>
            <a:r>
              <a:rPr lang="hr-HR" noProof="0" smtClean="0"/>
              <a:t>Fourth level</a:t>
            </a:r>
          </a:p>
          <a:p>
            <a:pPr lvl="4"/>
            <a:r>
              <a:rPr lang="hr-HR" noProof="0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7EAACB-E132-4DDA-AD12-96CA04B20F70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2428785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7"/>
          <p:cNvSpPr>
            <a:spLocks noChangeArrowheads="1"/>
          </p:cNvSpPr>
          <p:nvPr/>
        </p:nvSpPr>
        <p:spPr bwMode="auto">
          <a:xfrm>
            <a:off x="685800" y="2278063"/>
            <a:ext cx="7772400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1D538B"/>
          </a:solidFill>
          <a:ln w="9525">
            <a:solidFill>
              <a:srgbClr val="1D538B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 flipV="1">
            <a:off x="609600" y="6308725"/>
            <a:ext cx="7924800" cy="0"/>
          </a:xfrm>
          <a:prstGeom prst="line">
            <a:avLst/>
          </a:prstGeom>
          <a:noFill/>
          <a:ln w="3175">
            <a:solidFill>
              <a:srgbClr val="1D538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pic>
        <p:nvPicPr>
          <p:cNvPr id="5" name="Picture 1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762"/>
            <a:ext cx="9144000" cy="1103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389188"/>
            <a:ext cx="7772400" cy="1471612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hr-HR" noProof="0" smtClean="0"/>
              <a:t>Click to edit Master 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92863"/>
            <a:ext cx="1905000" cy="349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92863"/>
            <a:ext cx="2895600" cy="349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92863"/>
            <a:ext cx="1905000" cy="349250"/>
          </a:xfrm>
        </p:spPr>
        <p:txBody>
          <a:bodyPr/>
          <a:lstStyle>
            <a:lvl1pPr>
              <a:defRPr/>
            </a:lvl1pPr>
          </a:lstStyle>
          <a:p>
            <a:fld id="{76D6313E-CC0F-4D0F-A35D-24CD9B6BADB6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114282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8C7CD1-3077-4D9D-906A-5BC67FBF34A9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409670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1125538"/>
            <a:ext cx="2001837" cy="4635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1125538"/>
            <a:ext cx="5854700" cy="4635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127C59-612D-4678-9A04-2AC696113EB5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78182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D136E7-3485-42FF-808E-82E57A617F52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042792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8CC219-5DF7-4A54-ABBE-59D12C94F7F4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811396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916113"/>
            <a:ext cx="3924300" cy="3844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916113"/>
            <a:ext cx="3924300" cy="3844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82D9CB-CEC8-4157-96EE-7366F432B6C8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991740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C66C69-CEBB-4151-BCAD-05DA6537F7C5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699617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327B5B-805B-499B-8045-7411A57CBAFC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025572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D890BF-7D30-45CD-93EE-CEAD60518075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07058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859791-3F43-48A5-92D3-67CFFECA64DF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894831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711036-6F14-4FA6-B5A9-FF68F9CA2862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980086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1125538"/>
            <a:ext cx="80010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916113"/>
            <a:ext cx="8001000" cy="384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 smtClean="0"/>
              <a:t>Click to edit Master text styles</a:t>
            </a:r>
          </a:p>
          <a:p>
            <a:pPr lvl="1"/>
            <a:r>
              <a:rPr lang="hr-HR" altLang="en-US" smtClean="0"/>
              <a:t>Second level</a:t>
            </a:r>
          </a:p>
          <a:p>
            <a:pPr lvl="2"/>
            <a:r>
              <a:rPr lang="hr-HR" altLang="en-US" smtClean="0"/>
              <a:t>Third level</a:t>
            </a:r>
          </a:p>
          <a:p>
            <a:pPr lvl="3"/>
            <a:r>
              <a:rPr lang="hr-HR" altLang="en-US" smtClean="0"/>
              <a:t>Fourth level</a:t>
            </a:r>
          </a:p>
          <a:p>
            <a:pPr lvl="4"/>
            <a:r>
              <a:rPr lang="hr-HR" altLang="en-US" smtClean="0"/>
              <a:t>Fifth level</a:t>
            </a:r>
          </a:p>
        </p:txBody>
      </p:sp>
      <p:sp>
        <p:nvSpPr>
          <p:cNvPr id="1028" name="AutoShape 7"/>
          <p:cNvSpPr>
            <a:spLocks noChangeArrowheads="1"/>
          </p:cNvSpPr>
          <p:nvPr/>
        </p:nvSpPr>
        <p:spPr bwMode="auto">
          <a:xfrm>
            <a:off x="609600" y="1677988"/>
            <a:ext cx="7958138" cy="95250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9072563 h 1000"/>
              <a:gd name="T6" fmla="*/ 0 w 1000"/>
              <a:gd name="T7" fmla="*/ 9072563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1D538B"/>
          </a:solidFill>
          <a:ln w="9525">
            <a:solidFill>
              <a:srgbClr val="1D538B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389688"/>
            <a:ext cx="19812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1D538B"/>
                </a:solidFill>
              </a:defRPr>
            </a:lvl1pPr>
          </a:lstStyle>
          <a:p>
            <a:pPr>
              <a:defRPr/>
            </a:pPr>
            <a:r>
              <a:rPr lang="hr-HR"/>
              <a:t>1</a:t>
            </a:r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89688"/>
            <a:ext cx="28956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1D538B"/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9688"/>
            <a:ext cx="19812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1D538B"/>
                </a:solidFill>
              </a:defRPr>
            </a:lvl1pPr>
          </a:lstStyle>
          <a:p>
            <a:fld id="{B0AE1A05-11E0-4A8F-938B-7EA48FDC16D4}" type="slidenum">
              <a:rPr lang="hr-HR" altLang="sr-Latn-RS"/>
              <a:pPr/>
              <a:t>‹#›</a:t>
            </a:fld>
            <a:endParaRPr lang="hr-HR" altLang="sr-Latn-RS"/>
          </a:p>
        </p:txBody>
      </p:sp>
      <p:pic>
        <p:nvPicPr>
          <p:cNvPr id="1032" name="Picture 21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762"/>
            <a:ext cx="9144000" cy="1103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rgbClr val="1D538B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rgbClr val="5F5F5F"/>
        </a:buClr>
        <a:buFont typeface="Wingdings" panose="05000000000000000000" pitchFamily="2" charset="2"/>
        <a:buChar char="o"/>
        <a:defRPr sz="2800">
          <a:solidFill>
            <a:srgbClr val="1D538B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rgbClr val="5F5F5F"/>
        </a:buClr>
        <a:buFont typeface="Wingdings" panose="05000000000000000000" pitchFamily="2" charset="2"/>
        <a:buChar char="n"/>
        <a:defRPr sz="2600">
          <a:solidFill>
            <a:srgbClr val="1D538B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rgbClr val="5F5F5F"/>
        </a:buClr>
        <a:buFont typeface="Wingdings" panose="05000000000000000000" pitchFamily="2" charset="2"/>
        <a:buChar char="o"/>
        <a:defRPr sz="2300">
          <a:solidFill>
            <a:srgbClr val="1D538B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rgbClr val="5F5F5F"/>
        </a:buClr>
        <a:buFont typeface="Wingdings" panose="05000000000000000000" pitchFamily="2" charset="2"/>
        <a:buChar char="n"/>
        <a:defRPr sz="2000">
          <a:solidFill>
            <a:srgbClr val="1D538B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rgbClr val="5F5F5F"/>
        </a:buClr>
        <a:buFont typeface="Wingdings" panose="05000000000000000000" pitchFamily="2" charset="2"/>
        <a:buChar char="§"/>
        <a:defRPr sz="2000">
          <a:solidFill>
            <a:srgbClr val="1D538B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rgbClr val="5F5F5F"/>
        </a:buClr>
        <a:buFont typeface="Wingdings" pitchFamily="2" charset="2"/>
        <a:buChar char="§"/>
        <a:defRPr sz="2000">
          <a:solidFill>
            <a:srgbClr val="1D538B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rgbClr val="5F5F5F"/>
        </a:buClr>
        <a:buFont typeface="Wingdings" pitchFamily="2" charset="2"/>
        <a:buChar char="§"/>
        <a:defRPr sz="2000">
          <a:solidFill>
            <a:srgbClr val="1D538B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rgbClr val="5F5F5F"/>
        </a:buClr>
        <a:buFont typeface="Wingdings" pitchFamily="2" charset="2"/>
        <a:buChar char="§"/>
        <a:defRPr sz="2000">
          <a:solidFill>
            <a:srgbClr val="1D538B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rgbClr val="5F5F5F"/>
        </a:buClr>
        <a:buFont typeface="Wingdings" pitchFamily="2" charset="2"/>
        <a:buChar char="§"/>
        <a:defRPr sz="2000">
          <a:solidFill>
            <a:srgbClr val="1D538B"/>
          </a:solidFill>
          <a:latin typeface="+mn-lt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ured@mzos.h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narodne-novine.nn.hr/clanci/sluzbeni/2017_02_16_363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800">
                <a:solidFill>
                  <a:srgbClr val="1D538B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600">
                <a:solidFill>
                  <a:srgbClr val="1D538B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300">
                <a:solidFill>
                  <a:srgbClr val="1D538B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506B062F-1A57-40F5-9918-97AF6D58E0D8}" type="slidenum">
              <a:rPr lang="hr-HR" altLang="en-US" sz="1200"/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hr-HR" altLang="en-US" sz="120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916832"/>
            <a:ext cx="7772400" cy="3096344"/>
          </a:xfrm>
        </p:spPr>
        <p:txBody>
          <a:bodyPr/>
          <a:lstStyle/>
          <a:p>
            <a:pPr eaLnBrk="1" hangingPunct="1">
              <a:defRPr/>
            </a:pPr>
            <a:r>
              <a:rPr lang="sr-Latn-RS" sz="3600" dirty="0" smtClean="0"/>
              <a:t>IZRADA NACRTA ZAKONA O ZAPOŠLJAVANJU I RADU UČENIKA I STUDENATA</a:t>
            </a:r>
            <a:br>
              <a:rPr lang="sr-Latn-RS" sz="3600" dirty="0" smtClean="0"/>
            </a:br>
            <a:r>
              <a:rPr lang="sr-Latn-RS" sz="3600" dirty="0"/>
              <a:t/>
            </a:r>
            <a:br>
              <a:rPr lang="sr-Latn-RS" sz="3600" dirty="0"/>
            </a:br>
            <a:r>
              <a:rPr lang="sr-Latn-RS" sz="3600" dirty="0" smtClean="0"/>
              <a:t>Zagreb, 14. ožujka 2017.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800">
                <a:solidFill>
                  <a:srgbClr val="1D538B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600">
                <a:solidFill>
                  <a:srgbClr val="1D538B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300">
                <a:solidFill>
                  <a:srgbClr val="1D538B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D5321FF-76E2-4139-BFB6-DE3AD724C1DA}" type="slidenum">
              <a:rPr lang="hr-HR" altLang="en-US" sz="1200"/>
              <a:pPr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hr-HR" altLang="en-US" sz="1200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r-Latn-RS" sz="3600" dirty="0" smtClean="0"/>
              <a:t>RAD STUDENATA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916113"/>
            <a:ext cx="8001000" cy="4681239"/>
          </a:xfrm>
        </p:spPr>
        <p:txBody>
          <a:bodyPr/>
          <a:lstStyle/>
          <a:p>
            <a:pPr eaLnBrk="1" hangingPunct="1"/>
            <a:r>
              <a:rPr lang="hr-HR" altLang="en-US" dirty="0"/>
              <a:t>Posrednici su dužni dobit ostvarenu posredovanjem koristiti za poboljšanje i razvoj svoje djelatnosti vezane za </a:t>
            </a:r>
            <a:r>
              <a:rPr lang="hr-HR" altLang="en-US" u="sng" dirty="0"/>
              <a:t>poboljšanje i razvoj životnog i radnog standarda </a:t>
            </a:r>
            <a:r>
              <a:rPr lang="hr-HR" altLang="en-US" u="sng" dirty="0" smtClean="0"/>
              <a:t>studenata.</a:t>
            </a:r>
          </a:p>
          <a:p>
            <a:pPr eaLnBrk="1" hangingPunct="1"/>
            <a:endParaRPr lang="hr-HR" altLang="en-US" u="sng" dirty="0"/>
          </a:p>
          <a:p>
            <a:pPr eaLnBrk="1" hangingPunct="1"/>
            <a:r>
              <a:rPr lang="hr-HR" altLang="en-US" u="sng" dirty="0"/>
              <a:t>N</a:t>
            </a:r>
            <a:r>
              <a:rPr lang="hr-HR" altLang="en-US" u="sng" dirty="0" smtClean="0"/>
              <a:t>amjenska sredstva</a:t>
            </a:r>
            <a:r>
              <a:rPr lang="hr-HR" altLang="en-US" dirty="0" smtClean="0"/>
              <a:t>?</a:t>
            </a:r>
          </a:p>
          <a:p>
            <a:pPr eaLnBrk="1" hangingPunct="1"/>
            <a:endParaRPr lang="hr-HR" altLang="en-US" u="sng" dirty="0"/>
          </a:p>
          <a:p>
            <a:pPr eaLnBrk="1" hangingPunct="1"/>
            <a:r>
              <a:rPr lang="hr-HR" altLang="en-US" u="sng" dirty="0" smtClean="0"/>
              <a:t>Kriteriji raspodjele</a:t>
            </a:r>
            <a:r>
              <a:rPr lang="hr-HR" altLang="en-US" dirty="0" smtClean="0"/>
              <a:t>? </a:t>
            </a:r>
            <a:endParaRPr lang="sr-Latn-R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00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800">
                <a:solidFill>
                  <a:srgbClr val="1D538B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600">
                <a:solidFill>
                  <a:srgbClr val="1D538B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300">
                <a:solidFill>
                  <a:srgbClr val="1D538B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D5321FF-76E2-4139-BFB6-DE3AD724C1DA}" type="slidenum">
              <a:rPr lang="hr-HR" altLang="en-US" sz="1200"/>
              <a:pPr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hr-HR" altLang="en-US" sz="1200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r-Latn-RS" sz="3600" dirty="0" smtClean="0"/>
              <a:t>RAD STUDENATA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916113"/>
            <a:ext cx="8001000" cy="4681239"/>
          </a:xfrm>
        </p:spPr>
        <p:txBody>
          <a:bodyPr/>
          <a:lstStyle/>
          <a:p>
            <a:pPr eaLnBrk="1" hangingPunct="1"/>
            <a:r>
              <a:rPr lang="vi-VN" altLang="en-US" sz="2100" u="sng" dirty="0" smtClean="0"/>
              <a:t>Trenutno je minimalna studentska satnica 15 kn</a:t>
            </a:r>
            <a:r>
              <a:rPr lang="vi-VN" altLang="en-US" sz="2100" dirty="0" smtClean="0"/>
              <a:t> (regulirano aktima studentskog centra) te je sukladno tome minimalna neto plaća studenta cca 2.640 kn. </a:t>
            </a:r>
            <a:endParaRPr lang="hr-HR" altLang="en-US" sz="2100" dirty="0" smtClean="0"/>
          </a:p>
          <a:p>
            <a:pPr eaLnBrk="1" hangingPunct="1"/>
            <a:endParaRPr lang="hr-HR" altLang="en-US" sz="2100" dirty="0" smtClean="0"/>
          </a:p>
          <a:p>
            <a:pPr eaLnBrk="1" hangingPunct="1"/>
            <a:r>
              <a:rPr lang="hr-HR" altLang="en-US" sz="2100" dirty="0" smtClean="0"/>
              <a:t>Z</a:t>
            </a:r>
            <a:r>
              <a:rPr lang="vi-VN" altLang="en-US" sz="2100" dirty="0" smtClean="0"/>
              <a:t>a 2017. minimalna neto plaća u RH 2.620 kn pa je </a:t>
            </a:r>
            <a:r>
              <a:rPr lang="vi-VN" altLang="en-US" sz="2100" u="sng" dirty="0" smtClean="0"/>
              <a:t>iznos podjednak</a:t>
            </a:r>
            <a:r>
              <a:rPr lang="hr-HR" altLang="en-US" sz="2100" dirty="0" smtClean="0"/>
              <a:t>.</a:t>
            </a:r>
            <a:r>
              <a:rPr lang="vi-VN" altLang="en-US" sz="2100" dirty="0" smtClean="0"/>
              <a:t> </a:t>
            </a:r>
            <a:endParaRPr lang="hr-HR" altLang="en-US" sz="2100" dirty="0" smtClean="0"/>
          </a:p>
          <a:p>
            <a:pPr eaLnBrk="1" hangingPunct="1"/>
            <a:endParaRPr lang="hr-HR" altLang="en-US" sz="2100" dirty="0" smtClean="0"/>
          </a:p>
          <a:p>
            <a:pPr eaLnBrk="1" hangingPunct="1"/>
            <a:r>
              <a:rPr lang="hr-HR" altLang="en-US" sz="2100" u="sng" dirty="0" smtClean="0"/>
              <a:t>U</a:t>
            </a:r>
            <a:r>
              <a:rPr lang="vi-VN" altLang="en-US" sz="2100" u="sng" dirty="0" smtClean="0"/>
              <a:t> zakonu definirati da minimalna visina satnice ovisi o minimalnoj plaći</a:t>
            </a:r>
            <a:r>
              <a:rPr lang="vi-VN" altLang="en-US" sz="2100" dirty="0" smtClean="0"/>
              <a:t> koju određeni poslodavac isplaćuje</a:t>
            </a:r>
            <a:r>
              <a:rPr lang="hr-HR" altLang="en-US" sz="2100" dirty="0" smtClean="0"/>
              <a:t>?</a:t>
            </a:r>
            <a:r>
              <a:rPr lang="vi-VN" altLang="en-US" sz="2100" dirty="0" smtClean="0"/>
              <a:t> </a:t>
            </a:r>
            <a:endParaRPr lang="hr-HR" altLang="en-US" sz="2100" dirty="0" smtClean="0"/>
          </a:p>
          <a:p>
            <a:pPr eaLnBrk="1" hangingPunct="1"/>
            <a:endParaRPr lang="hr-HR" altLang="en-US" sz="2100" dirty="0" smtClean="0"/>
          </a:p>
          <a:p>
            <a:pPr eaLnBrk="1" hangingPunct="1"/>
            <a:r>
              <a:rPr lang="hr-HR" altLang="en-US" sz="2100" u="sng" dirty="0" smtClean="0"/>
              <a:t>Uvećanje satnice z</a:t>
            </a:r>
            <a:r>
              <a:rPr lang="vi-VN" altLang="en-US" sz="2100" u="sng" dirty="0" smtClean="0"/>
              <a:t>a rad noću i nedjeljom</a:t>
            </a:r>
            <a:r>
              <a:rPr lang="hr-HR" altLang="en-US" sz="2100" dirty="0" smtClean="0"/>
              <a:t>.</a:t>
            </a:r>
            <a:endParaRPr lang="sr-Latn-RS" altLang="en-US" sz="2100" dirty="0" smtClean="0"/>
          </a:p>
        </p:txBody>
      </p:sp>
    </p:spTree>
    <p:extLst>
      <p:ext uri="{BB962C8B-B14F-4D97-AF65-F5344CB8AC3E}">
        <p14:creationId xmlns:p14="http://schemas.microsoft.com/office/powerpoint/2010/main" val="121915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800">
                <a:solidFill>
                  <a:srgbClr val="1D538B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600">
                <a:solidFill>
                  <a:srgbClr val="1D538B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300">
                <a:solidFill>
                  <a:srgbClr val="1D538B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D5321FF-76E2-4139-BFB6-DE3AD724C1DA}" type="slidenum">
              <a:rPr lang="hr-HR" altLang="en-US" sz="1200"/>
              <a:pPr eaLnBrk="1" hangingPunct="1"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hr-HR" altLang="en-US" sz="1200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r-Latn-RS" sz="3600" dirty="0" smtClean="0"/>
              <a:t>RAD UČENIKA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916113"/>
            <a:ext cx="8001000" cy="4681239"/>
          </a:xfrm>
        </p:spPr>
        <p:txBody>
          <a:bodyPr/>
          <a:lstStyle/>
          <a:p>
            <a:pPr eaLnBrk="1" hangingPunct="1"/>
            <a:r>
              <a:rPr lang="hr-HR" altLang="en-US" sz="2200" u="sng" dirty="0" smtClean="0"/>
              <a:t>N</a:t>
            </a:r>
            <a:r>
              <a:rPr lang="vi-VN" altLang="en-US" sz="2200" u="sng" dirty="0" smtClean="0"/>
              <a:t>e </a:t>
            </a:r>
            <a:r>
              <a:rPr lang="vi-VN" altLang="en-US" sz="2200" u="sng" dirty="0"/>
              <a:t>smije </a:t>
            </a:r>
            <a:r>
              <a:rPr lang="hr-HR" altLang="en-US" sz="2200" u="sng" dirty="0" smtClean="0"/>
              <a:t>se </a:t>
            </a:r>
            <a:r>
              <a:rPr lang="vi-VN" altLang="en-US" sz="2200" u="sng" dirty="0" smtClean="0"/>
              <a:t>zaposliti </a:t>
            </a:r>
            <a:r>
              <a:rPr lang="vi-VN" altLang="en-US" sz="2200" u="sng" dirty="0"/>
              <a:t>osoba mlađa od 15 godina ili osoba s </a:t>
            </a:r>
            <a:r>
              <a:rPr lang="hr-HR" altLang="en-US" sz="2200" u="sng" dirty="0" smtClean="0"/>
              <a:t>15</a:t>
            </a:r>
            <a:r>
              <a:rPr lang="vi-VN" altLang="en-US" sz="2200" u="sng" dirty="0" smtClean="0"/>
              <a:t> </a:t>
            </a:r>
            <a:r>
              <a:rPr lang="vi-VN" altLang="en-US" sz="2200" u="sng" dirty="0"/>
              <a:t>i starija od </a:t>
            </a:r>
            <a:r>
              <a:rPr lang="hr-HR" altLang="en-US" sz="2200" u="sng" dirty="0" smtClean="0"/>
              <a:t>15</a:t>
            </a:r>
            <a:r>
              <a:rPr lang="vi-VN" altLang="en-US" sz="2200" u="sng" dirty="0" smtClean="0"/>
              <a:t>, </a:t>
            </a:r>
            <a:r>
              <a:rPr lang="vi-VN" altLang="en-US" sz="2200" u="sng" dirty="0"/>
              <a:t>a mlađa od </a:t>
            </a:r>
            <a:r>
              <a:rPr lang="hr-HR" altLang="en-US" sz="2200" u="sng" dirty="0" smtClean="0"/>
              <a:t>18</a:t>
            </a:r>
            <a:r>
              <a:rPr lang="vi-VN" altLang="en-US" sz="2200" u="sng" dirty="0" smtClean="0"/>
              <a:t> </a:t>
            </a:r>
            <a:r>
              <a:rPr lang="vi-VN" altLang="en-US" sz="2200" u="sng" dirty="0"/>
              <a:t>godina koja pohađa obvezno osnovno </a:t>
            </a:r>
            <a:r>
              <a:rPr lang="vi-VN" altLang="en-US" sz="2200" u="sng" dirty="0" smtClean="0"/>
              <a:t>obrazovanje</a:t>
            </a:r>
            <a:r>
              <a:rPr lang="hr-HR" altLang="en-US" sz="2200" dirty="0" smtClean="0"/>
              <a:t>.</a:t>
            </a:r>
          </a:p>
          <a:p>
            <a:pPr eaLnBrk="1" hangingPunct="1"/>
            <a:endParaRPr lang="hr-HR" altLang="en-US" sz="2200" dirty="0"/>
          </a:p>
          <a:p>
            <a:pPr eaLnBrk="1" hangingPunct="1"/>
            <a:r>
              <a:rPr lang="hr-HR" altLang="en-US" sz="2200" u="sng" dirty="0" smtClean="0"/>
              <a:t>N</a:t>
            </a:r>
            <a:r>
              <a:rPr lang="vi-VN" altLang="en-US" sz="2200" u="sng" dirty="0" smtClean="0"/>
              <a:t>e </a:t>
            </a:r>
            <a:r>
              <a:rPr lang="vi-VN" altLang="en-US" sz="2200" u="sng" dirty="0"/>
              <a:t>postoji zakonska zapreka da </a:t>
            </a:r>
            <a:r>
              <a:rPr lang="vi-VN" altLang="en-US" sz="2200" u="sng" dirty="0" smtClean="0"/>
              <a:t>redovi</a:t>
            </a:r>
            <a:r>
              <a:rPr lang="hr-HR" altLang="en-US" sz="2200" u="sng" dirty="0" smtClean="0"/>
              <a:t>ti</a:t>
            </a:r>
            <a:r>
              <a:rPr lang="vi-VN" altLang="en-US" sz="2200" u="sng" dirty="0" smtClean="0"/>
              <a:t> </a:t>
            </a:r>
            <a:r>
              <a:rPr lang="vi-VN" altLang="en-US" sz="2200" u="sng" dirty="0"/>
              <a:t>učenik koji pohađa srednjoškolsko obrazovanje sklopi ugovor o radu</a:t>
            </a:r>
            <a:r>
              <a:rPr lang="vi-VN" altLang="en-US" sz="2200" dirty="0"/>
              <a:t>, odnosno zasnuje radni </a:t>
            </a:r>
            <a:r>
              <a:rPr lang="vi-VN" altLang="en-US" sz="2200" dirty="0" smtClean="0"/>
              <a:t>odnos</a:t>
            </a:r>
            <a:r>
              <a:rPr lang="hr-HR" altLang="en-US" sz="2200" dirty="0" smtClean="0"/>
              <a:t>; poslovna sposobnost</a:t>
            </a:r>
            <a:r>
              <a:rPr lang="vi-VN" altLang="en-US" sz="2200" dirty="0" smtClean="0"/>
              <a:t>.</a:t>
            </a:r>
            <a:endParaRPr lang="hr-HR" altLang="en-US" sz="2200" dirty="0" smtClean="0"/>
          </a:p>
          <a:p>
            <a:pPr eaLnBrk="1" hangingPunct="1"/>
            <a:endParaRPr lang="hr-HR" altLang="en-US" sz="2200" dirty="0"/>
          </a:p>
          <a:p>
            <a:pPr eaLnBrk="1" hangingPunct="1"/>
            <a:r>
              <a:rPr lang="pl-PL" altLang="en-US" sz="2200" u="sng" dirty="0" smtClean="0"/>
              <a:t>Zabrana </a:t>
            </a:r>
            <a:r>
              <a:rPr lang="pl-PL" altLang="en-US" sz="2200" u="sng" dirty="0"/>
              <a:t>rada maloljetnika na određenim poslovima</a:t>
            </a:r>
            <a:r>
              <a:rPr lang="pl-PL" altLang="en-US" sz="2200" dirty="0"/>
              <a:t> te zabrana noćnog rada maloljetnicima.</a:t>
            </a:r>
            <a:endParaRPr lang="sr-Latn-RS" alt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1394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800">
                <a:solidFill>
                  <a:srgbClr val="1D538B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600">
                <a:solidFill>
                  <a:srgbClr val="1D538B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300">
                <a:solidFill>
                  <a:srgbClr val="1D538B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D5321FF-76E2-4139-BFB6-DE3AD724C1DA}" type="slidenum">
              <a:rPr lang="hr-HR" altLang="en-US" sz="1200"/>
              <a:pPr eaLnBrk="1" hangingPunct="1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hr-HR" altLang="en-US" sz="1200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r-Latn-RS" sz="3600" dirty="0" smtClean="0"/>
              <a:t>RAD UČENIKA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916113"/>
            <a:ext cx="8001000" cy="4681239"/>
          </a:xfrm>
        </p:spPr>
        <p:txBody>
          <a:bodyPr/>
          <a:lstStyle/>
          <a:p>
            <a:pPr eaLnBrk="1" hangingPunct="1"/>
            <a:r>
              <a:rPr lang="hr-HR" altLang="en-US" sz="2200" u="sng" dirty="0"/>
              <a:t>Srednjoškolske ustanove mogu obavljati poslove posredovanja za povremeni rad svojih </a:t>
            </a:r>
            <a:r>
              <a:rPr lang="hr-HR" altLang="en-US" sz="2200" u="sng" dirty="0" smtClean="0"/>
              <a:t>redovitih </a:t>
            </a:r>
            <a:r>
              <a:rPr lang="hr-HR" altLang="en-US" sz="2200" u="sng" dirty="0"/>
              <a:t>učenika u zemlji</a:t>
            </a:r>
            <a:r>
              <a:rPr lang="hr-HR" altLang="en-US" sz="2200" dirty="0"/>
              <a:t>, a iznimno i za </a:t>
            </a:r>
            <a:r>
              <a:rPr lang="hr-HR" altLang="en-US" sz="2200" dirty="0" smtClean="0"/>
              <a:t>redovite </a:t>
            </a:r>
            <a:r>
              <a:rPr lang="hr-HR" altLang="en-US" sz="2200" dirty="0"/>
              <a:t>učenike drugih srednjoškolskih ustanova sa sjedištem u istoj županiji, na temelju pisanog sporazuma koji su dužne dostaviti ministarstvu nadležnom za rad</a:t>
            </a:r>
            <a:r>
              <a:rPr lang="hr-HR" altLang="en-US" sz="2200" dirty="0" smtClean="0"/>
              <a:t>.</a:t>
            </a:r>
            <a:endParaRPr lang="hr-HR" altLang="en-US" sz="2200" dirty="0"/>
          </a:p>
          <a:p>
            <a:pPr eaLnBrk="1" hangingPunct="1"/>
            <a:endParaRPr lang="hr-HR" altLang="en-US" sz="2200" dirty="0" smtClean="0"/>
          </a:p>
          <a:p>
            <a:pPr eaLnBrk="1" hangingPunct="1"/>
            <a:r>
              <a:rPr lang="vi-VN" altLang="en-US" sz="2200" u="sng" dirty="0"/>
              <a:t>Za posredovanje za rad maloljetnog </a:t>
            </a:r>
            <a:r>
              <a:rPr lang="vi-VN" altLang="en-US" sz="2200" u="sng" dirty="0" smtClean="0"/>
              <a:t>redov</a:t>
            </a:r>
            <a:r>
              <a:rPr lang="hr-HR" altLang="en-US" sz="2200" u="sng" dirty="0" smtClean="0"/>
              <a:t>it</a:t>
            </a:r>
            <a:r>
              <a:rPr lang="vi-VN" altLang="en-US" sz="2200" u="sng" dirty="0" smtClean="0"/>
              <a:t>og </a:t>
            </a:r>
            <a:r>
              <a:rPr lang="vi-VN" altLang="en-US" sz="2200" u="sng" dirty="0"/>
              <a:t>učenika srednjoškolska ustanova mora imati pisanu suglasnost njegovog zakonskog zastupnika</a:t>
            </a:r>
            <a:r>
              <a:rPr lang="vi-VN" altLang="en-US" sz="2200" dirty="0"/>
              <a:t> (roditelja ili skrbnika), a za učenika mlađeg od 15 godina i pisanu suglasnost inspektora rada.</a:t>
            </a:r>
            <a:endParaRPr lang="sr-Latn-RS" alt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68836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800">
                <a:solidFill>
                  <a:srgbClr val="1D538B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600">
                <a:solidFill>
                  <a:srgbClr val="1D538B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300">
                <a:solidFill>
                  <a:srgbClr val="1D538B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D5321FF-76E2-4139-BFB6-DE3AD724C1DA}" type="slidenum">
              <a:rPr lang="hr-HR" altLang="en-US" sz="1200"/>
              <a:pPr eaLnBrk="1" hangingPunct="1"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hr-HR" altLang="en-US" sz="1200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r-Latn-RS" sz="3600" dirty="0" smtClean="0"/>
              <a:t>RAD UČENIKA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916113"/>
            <a:ext cx="8001000" cy="4681239"/>
          </a:xfrm>
        </p:spPr>
        <p:txBody>
          <a:bodyPr/>
          <a:lstStyle/>
          <a:p>
            <a:pPr eaLnBrk="1" hangingPunct="1"/>
            <a:r>
              <a:rPr lang="hr-HR" altLang="en-US" sz="2600" dirty="0" smtClean="0"/>
              <a:t>Puno </a:t>
            </a:r>
            <a:r>
              <a:rPr lang="hr-HR" altLang="en-US" sz="2600" dirty="0"/>
              <a:t>radno vrijeme maloljetnog </a:t>
            </a:r>
            <a:r>
              <a:rPr lang="hr-HR" altLang="en-US" sz="2600" dirty="0" smtClean="0"/>
              <a:t>redovitog </a:t>
            </a:r>
            <a:r>
              <a:rPr lang="hr-HR" altLang="en-US" sz="2600" dirty="0"/>
              <a:t>učenika </a:t>
            </a:r>
            <a:r>
              <a:rPr lang="hr-HR" altLang="en-US" sz="2600" u="sng" dirty="0"/>
              <a:t>ne smije biti </a:t>
            </a:r>
            <a:r>
              <a:rPr lang="hr-HR" altLang="en-US" sz="2600" u="sng" dirty="0" smtClean="0"/>
              <a:t>dulje </a:t>
            </a:r>
            <a:r>
              <a:rPr lang="hr-HR" altLang="en-US" sz="2600" u="sng" dirty="0"/>
              <a:t>od sedam sati dnevno i 35 sati tjedno</a:t>
            </a:r>
            <a:r>
              <a:rPr lang="hr-HR" altLang="en-US" sz="2600" dirty="0"/>
              <a:t>.</a:t>
            </a:r>
          </a:p>
          <a:p>
            <a:pPr eaLnBrk="1" hangingPunct="1"/>
            <a:endParaRPr lang="hr-HR" altLang="en-US" sz="2600" u="sng" dirty="0"/>
          </a:p>
          <a:p>
            <a:pPr eaLnBrk="1" hangingPunct="1"/>
            <a:r>
              <a:rPr lang="hr-HR" altLang="en-US" sz="2600" dirty="0" smtClean="0"/>
              <a:t>Iznimno</a:t>
            </a:r>
            <a:r>
              <a:rPr lang="hr-HR" altLang="en-US" sz="2600" dirty="0"/>
              <a:t>, </a:t>
            </a:r>
            <a:r>
              <a:rPr lang="hr-HR" altLang="en-US" sz="2600" u="sng" dirty="0"/>
              <a:t>puno radno vrijeme maloljetnog </a:t>
            </a:r>
            <a:r>
              <a:rPr lang="hr-HR" altLang="en-US" sz="2600" u="sng" dirty="0" smtClean="0"/>
              <a:t>redovitog </a:t>
            </a:r>
            <a:r>
              <a:rPr lang="hr-HR" altLang="en-US" sz="2600" u="sng" dirty="0"/>
              <a:t>učenika koji je navršio 15 godina života može biti osam sati dnevno i 40 sati tjedno</a:t>
            </a:r>
            <a:r>
              <a:rPr lang="hr-HR" altLang="en-US" sz="2600" dirty="0"/>
              <a:t>.</a:t>
            </a:r>
          </a:p>
          <a:p>
            <a:pPr eaLnBrk="1" hangingPunct="1"/>
            <a:endParaRPr lang="hr-HR" altLang="en-US" sz="2600" u="sng" dirty="0" smtClean="0"/>
          </a:p>
          <a:p>
            <a:pPr eaLnBrk="1" hangingPunct="1"/>
            <a:r>
              <a:rPr lang="pl-PL" altLang="en-US" sz="2600" u="sng" dirty="0"/>
              <a:t>Posebno ograničenje broja sati tjedno</a:t>
            </a:r>
            <a:r>
              <a:rPr lang="pl-PL" altLang="en-US" sz="2600" dirty="0"/>
              <a:t>? </a:t>
            </a:r>
          </a:p>
          <a:p>
            <a:pPr eaLnBrk="1" hangingPunct="1"/>
            <a:endParaRPr lang="hr-HR" altLang="en-US" sz="2200" u="sng" dirty="0"/>
          </a:p>
        </p:txBody>
      </p:sp>
    </p:spTree>
    <p:extLst>
      <p:ext uri="{BB962C8B-B14F-4D97-AF65-F5344CB8AC3E}">
        <p14:creationId xmlns:p14="http://schemas.microsoft.com/office/powerpoint/2010/main" val="237268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800">
                <a:solidFill>
                  <a:srgbClr val="1D538B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600">
                <a:solidFill>
                  <a:srgbClr val="1D538B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300">
                <a:solidFill>
                  <a:srgbClr val="1D538B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D5321FF-76E2-4139-BFB6-DE3AD724C1DA}" type="slidenum">
              <a:rPr lang="hr-HR" altLang="en-US" sz="1200"/>
              <a:pPr eaLnBrk="1" hangingPunct="1"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hr-HR" altLang="en-US" sz="1200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r-Latn-RS" sz="3600" dirty="0" smtClean="0"/>
              <a:t>RAD UČENIKA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916113"/>
            <a:ext cx="8001000" cy="4681239"/>
          </a:xfrm>
        </p:spPr>
        <p:txBody>
          <a:bodyPr/>
          <a:lstStyle/>
          <a:p>
            <a:pPr eaLnBrk="1" hangingPunct="1"/>
            <a:r>
              <a:rPr lang="hr-HR" altLang="en-US" sz="2600" dirty="0" smtClean="0"/>
              <a:t>O povremenom radu redovitih učenika </a:t>
            </a:r>
            <a:r>
              <a:rPr lang="hr-HR" altLang="en-US" sz="2600" u="sng" dirty="0" smtClean="0"/>
              <a:t>sklapa se ugovor</a:t>
            </a:r>
            <a:r>
              <a:rPr lang="hr-HR" altLang="en-US" sz="2600" dirty="0" smtClean="0"/>
              <a:t>.</a:t>
            </a:r>
          </a:p>
          <a:p>
            <a:pPr eaLnBrk="1" hangingPunct="1"/>
            <a:endParaRPr lang="hr-HR" altLang="en-US" sz="2600" u="sng" dirty="0" smtClean="0"/>
          </a:p>
          <a:p>
            <a:pPr eaLnBrk="1" hangingPunct="1"/>
            <a:r>
              <a:rPr lang="hr-HR" altLang="en-US" sz="2600" u="sng" dirty="0" smtClean="0"/>
              <a:t>"Ugovor o povremenom radu redovnog učenika"</a:t>
            </a:r>
            <a:r>
              <a:rPr lang="hr-HR" altLang="en-US" sz="2600" dirty="0" smtClean="0"/>
              <a:t>.</a:t>
            </a:r>
          </a:p>
          <a:p>
            <a:pPr marL="0" indent="0" eaLnBrk="1" hangingPunct="1">
              <a:buNone/>
            </a:pPr>
            <a:endParaRPr lang="hr-HR" altLang="en-US" sz="2600" dirty="0" smtClean="0"/>
          </a:p>
          <a:p>
            <a:pPr eaLnBrk="1" hangingPunct="1"/>
            <a:r>
              <a:rPr lang="sr-Latn-RS" altLang="en-US" sz="2600" dirty="0" smtClean="0"/>
              <a:t>Srednjoškolska ustanova je dužna primjerak ugovora dostaviti inspektoru rada </a:t>
            </a:r>
            <a:r>
              <a:rPr lang="sr-Latn-RS" altLang="en-US" sz="2600" u="sng" dirty="0" smtClean="0"/>
              <a:t>u roku od tri dana od dana sklapanja ugovora</a:t>
            </a:r>
            <a:r>
              <a:rPr lang="sr-Latn-RS" altLang="en-US" sz="2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2433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800">
                <a:solidFill>
                  <a:srgbClr val="1D538B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600">
                <a:solidFill>
                  <a:srgbClr val="1D538B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300">
                <a:solidFill>
                  <a:srgbClr val="1D538B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D5321FF-76E2-4139-BFB6-DE3AD724C1DA}" type="slidenum">
              <a:rPr lang="hr-HR" altLang="en-US" sz="1200"/>
              <a:pPr eaLnBrk="1" hangingPunct="1"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hr-HR" altLang="en-US" sz="1200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r-Latn-RS" sz="3600" dirty="0" smtClean="0"/>
              <a:t>HODOGRAM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916113"/>
            <a:ext cx="8001000" cy="4681239"/>
          </a:xfrm>
        </p:spPr>
        <p:txBody>
          <a:bodyPr/>
          <a:lstStyle/>
          <a:p>
            <a:pPr eaLnBrk="1" hangingPunct="1"/>
            <a:r>
              <a:rPr lang="hr-HR" altLang="en-US" dirty="0" smtClean="0"/>
              <a:t>Krajnji rok za nacrt 30. lipnja 2017.</a:t>
            </a:r>
            <a:endParaRPr lang="hr-HR" altLang="en-US" dirty="0"/>
          </a:p>
          <a:p>
            <a:pPr eaLnBrk="1" hangingPunct="1"/>
            <a:endParaRPr lang="hr-HR" altLang="en-US" u="sng" dirty="0"/>
          </a:p>
          <a:p>
            <a:pPr eaLnBrk="1" hangingPunct="1"/>
            <a:r>
              <a:rPr lang="hr-HR" altLang="en-US" u="sng" dirty="0" smtClean="0"/>
              <a:t>Dva tjedna za prijedloge</a:t>
            </a:r>
            <a:r>
              <a:rPr lang="hr-HR" altLang="en-US" dirty="0" smtClean="0"/>
              <a:t>.</a:t>
            </a:r>
          </a:p>
          <a:p>
            <a:pPr eaLnBrk="1" hangingPunct="1"/>
            <a:endParaRPr lang="hr-HR" altLang="en-US" dirty="0"/>
          </a:p>
          <a:p>
            <a:pPr eaLnBrk="1" hangingPunct="1"/>
            <a:r>
              <a:rPr lang="sr-Latn-RS" altLang="en-US" dirty="0" smtClean="0"/>
              <a:t>Od drugog puta, </a:t>
            </a:r>
            <a:r>
              <a:rPr lang="sr-Latn-RS" altLang="en-US" u="sng" dirty="0" smtClean="0"/>
              <a:t>tjedni sastanci</a:t>
            </a:r>
            <a:r>
              <a:rPr lang="sr-Latn-RS" altLang="en-US" dirty="0" smtClean="0"/>
              <a:t>.</a:t>
            </a:r>
          </a:p>
          <a:p>
            <a:pPr eaLnBrk="1" hangingPunct="1"/>
            <a:endParaRPr lang="sr-Latn-RS" altLang="en-US" dirty="0"/>
          </a:p>
          <a:p>
            <a:pPr eaLnBrk="1" hangingPunct="1"/>
            <a:r>
              <a:rPr lang="sr-Latn-RS" altLang="en-US" dirty="0" smtClean="0"/>
              <a:t>Važna uloga </a:t>
            </a:r>
            <a:r>
              <a:rPr lang="sr-Latn-RS" altLang="en-US" u="sng" dirty="0" smtClean="0"/>
              <a:t>Ministarstva financija u pogledu poreza i doprinosa</a:t>
            </a:r>
            <a:r>
              <a:rPr lang="sr-Latn-RS" alt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301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800">
                <a:solidFill>
                  <a:srgbClr val="1D538B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600">
                <a:solidFill>
                  <a:srgbClr val="1D538B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300">
                <a:solidFill>
                  <a:srgbClr val="1D538B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F49176EC-E4B0-41F6-8C5A-9A42D02D63A5}" type="slidenum">
              <a:rPr lang="hr-HR" altLang="en-US" sz="1200"/>
              <a:pPr eaLnBrk="1" hangingPunct="1"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hr-HR" altLang="en-US" sz="120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3860800"/>
            <a:ext cx="8001000" cy="18002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hr-HR" altLang="en-US" sz="4400" b="1" dirty="0" smtClean="0"/>
              <a:t>HVALA NA PAŽNJI!</a:t>
            </a:r>
            <a:endParaRPr lang="hr-HR" altLang="en-US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800">
                <a:solidFill>
                  <a:srgbClr val="1D538B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600">
                <a:solidFill>
                  <a:srgbClr val="1D538B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300">
                <a:solidFill>
                  <a:srgbClr val="1D538B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F49176EC-E4B0-41F6-8C5A-9A42D02D63A5}" type="slidenum">
              <a:rPr lang="hr-HR" altLang="en-US" sz="1200"/>
              <a:pPr eaLnBrk="1" hangingPunct="1"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hr-HR" altLang="en-US" sz="120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3860800"/>
            <a:ext cx="8001000" cy="1800225"/>
          </a:xfrm>
        </p:spPr>
        <p:txBody>
          <a:bodyPr/>
          <a:lstStyle/>
          <a:p>
            <a:pPr eaLnBrk="1" hangingPunct="1"/>
            <a:r>
              <a:rPr lang="hr-HR" altLang="en-US" sz="2400" b="1" dirty="0" smtClean="0"/>
              <a:t>telefon</a:t>
            </a:r>
            <a:r>
              <a:rPr lang="en-US" altLang="en-US" sz="2400" b="1" dirty="0" smtClean="0"/>
              <a:t>:</a:t>
            </a:r>
            <a:r>
              <a:rPr lang="hr-HR" altLang="en-US" sz="2400" b="1" dirty="0" smtClean="0"/>
              <a:t>	  </a:t>
            </a:r>
            <a:r>
              <a:rPr lang="hr-HR" altLang="en-US" sz="2400" dirty="0" smtClean="0"/>
              <a:t>+</a:t>
            </a:r>
            <a:r>
              <a:rPr lang="en-US" altLang="en-US" sz="2400" dirty="0" smtClean="0"/>
              <a:t>385 (1) </a:t>
            </a:r>
            <a:r>
              <a:rPr lang="hr-HR" altLang="en-US" sz="2400" dirty="0" smtClean="0"/>
              <a:t>4569 000; 4594 444</a:t>
            </a:r>
          </a:p>
          <a:p>
            <a:pPr eaLnBrk="1" hangingPunct="1"/>
            <a:r>
              <a:rPr lang="en-US" altLang="en-US" sz="2400" b="1" dirty="0" smtClean="0"/>
              <a:t>fa</a:t>
            </a:r>
            <a:r>
              <a:rPr lang="hr-HR" altLang="en-US" sz="2400" b="1" dirty="0" smtClean="0"/>
              <a:t>ks</a:t>
            </a:r>
            <a:r>
              <a:rPr lang="en-US" altLang="en-US" sz="2400" b="1" dirty="0" smtClean="0"/>
              <a:t>:</a:t>
            </a:r>
            <a:r>
              <a:rPr lang="hr-HR" altLang="en-US" sz="2400" b="1" dirty="0" smtClean="0"/>
              <a:t>	  </a:t>
            </a:r>
            <a:r>
              <a:rPr lang="en-US" altLang="en-US" sz="2400" dirty="0" smtClean="0"/>
              <a:t>+385 (1) </a:t>
            </a:r>
            <a:r>
              <a:rPr lang="hr-HR" altLang="en-US" sz="2400" dirty="0" smtClean="0"/>
              <a:t>4594 301</a:t>
            </a:r>
            <a:endParaRPr lang="en-US" altLang="en-US" sz="2400" dirty="0" smtClean="0">
              <a:hlinkClick r:id="rId2"/>
            </a:endParaRPr>
          </a:p>
          <a:p>
            <a:pPr eaLnBrk="1" hangingPunct="1"/>
            <a:r>
              <a:rPr lang="hr-HR" altLang="en-US" sz="2400" dirty="0" smtClean="0"/>
              <a:t>Donje Svetice 38</a:t>
            </a:r>
            <a:r>
              <a:rPr lang="en-US" altLang="en-US" sz="2400" dirty="0" smtClean="0"/>
              <a:t>, 10000 Zagreb</a:t>
            </a:r>
            <a:endParaRPr lang="hr-HR" altLang="en-US" sz="2400" dirty="0" smtClean="0"/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1254125" y="2349500"/>
            <a:ext cx="59055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469900" indent="-4699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800">
                <a:solidFill>
                  <a:srgbClr val="1D538B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600">
                <a:solidFill>
                  <a:srgbClr val="1D538B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300">
                <a:solidFill>
                  <a:srgbClr val="1D538B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3000" b="1" dirty="0"/>
              <a:t>http://www.</a:t>
            </a:r>
            <a:r>
              <a:rPr lang="hr-HR" altLang="en-US" sz="3000" b="1" dirty="0"/>
              <a:t>mzos</a:t>
            </a:r>
            <a:r>
              <a:rPr lang="en-US" altLang="en-US" sz="3000" b="1" dirty="0"/>
              <a:t>.</a:t>
            </a:r>
            <a:r>
              <a:rPr lang="en-US" altLang="en-US" sz="3000" b="1" dirty="0" err="1"/>
              <a:t>hr</a:t>
            </a:r>
            <a:endParaRPr lang="en-US" altLang="en-US" sz="3000" dirty="0"/>
          </a:p>
        </p:txBody>
      </p:sp>
    </p:spTree>
    <p:extLst>
      <p:ext uri="{BB962C8B-B14F-4D97-AF65-F5344CB8AC3E}">
        <p14:creationId xmlns:p14="http://schemas.microsoft.com/office/powerpoint/2010/main" val="253496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800">
                <a:solidFill>
                  <a:srgbClr val="1D538B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600">
                <a:solidFill>
                  <a:srgbClr val="1D538B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300">
                <a:solidFill>
                  <a:srgbClr val="1D538B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D5321FF-76E2-4139-BFB6-DE3AD724C1DA}" type="slidenum">
              <a:rPr lang="hr-HR" altLang="en-US" sz="1200"/>
              <a:pPr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hr-HR" altLang="en-US" sz="120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916113"/>
            <a:ext cx="8001000" cy="4681239"/>
          </a:xfrm>
        </p:spPr>
        <p:txBody>
          <a:bodyPr/>
          <a:lstStyle/>
          <a:p>
            <a:pPr eaLnBrk="1" hangingPunct="1"/>
            <a:r>
              <a:rPr lang="sr-Latn-RS" altLang="en-US" dirty="0" smtClean="0"/>
              <a:t>PRAVNI IZVORI</a:t>
            </a:r>
          </a:p>
          <a:p>
            <a:pPr eaLnBrk="1" hangingPunct="1"/>
            <a:endParaRPr lang="sr-Latn-RS" altLang="en-US" dirty="0" smtClean="0"/>
          </a:p>
          <a:p>
            <a:pPr eaLnBrk="1" hangingPunct="1"/>
            <a:r>
              <a:rPr lang="sr-Latn-RS" altLang="en-US" dirty="0" smtClean="0"/>
              <a:t>RAD STUDENATA </a:t>
            </a:r>
          </a:p>
          <a:p>
            <a:pPr eaLnBrk="1" hangingPunct="1"/>
            <a:endParaRPr lang="sr-Latn-RS" altLang="en-US" dirty="0" smtClean="0"/>
          </a:p>
          <a:p>
            <a:pPr eaLnBrk="1" hangingPunct="1"/>
            <a:r>
              <a:rPr lang="sr-Latn-RS" altLang="en-US" dirty="0" smtClean="0"/>
              <a:t>RAD UČENIKA</a:t>
            </a:r>
          </a:p>
          <a:p>
            <a:pPr eaLnBrk="1" hangingPunct="1"/>
            <a:endParaRPr lang="sr-Latn-RS" altLang="en-US" dirty="0" smtClean="0"/>
          </a:p>
          <a:p>
            <a:pPr eaLnBrk="1" hangingPunct="1"/>
            <a:r>
              <a:rPr lang="sr-Latn-RS" altLang="en-US" dirty="0" smtClean="0"/>
              <a:t>POREZI I DOPRINOSI</a:t>
            </a:r>
          </a:p>
          <a:p>
            <a:pPr eaLnBrk="1" hangingPunct="1"/>
            <a:endParaRPr lang="sr-Latn-RS" altLang="en-US" dirty="0"/>
          </a:p>
          <a:p>
            <a:pPr eaLnBrk="1" hangingPunct="1"/>
            <a:r>
              <a:rPr lang="sr-Latn-RS" altLang="en-US" dirty="0" smtClean="0"/>
              <a:t>HODOGRAM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800">
                <a:solidFill>
                  <a:srgbClr val="1D538B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600">
                <a:solidFill>
                  <a:srgbClr val="1D538B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300">
                <a:solidFill>
                  <a:srgbClr val="1D538B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D5321FF-76E2-4139-BFB6-DE3AD724C1DA}" type="slidenum">
              <a:rPr lang="hr-HR" altLang="en-US" sz="1200"/>
              <a:pPr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hr-HR" altLang="en-US" sz="1200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r-Latn-RS" sz="3600" dirty="0" smtClean="0"/>
              <a:t>PRAVNI IZVORI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916113"/>
            <a:ext cx="8001000" cy="4681239"/>
          </a:xfrm>
        </p:spPr>
        <p:txBody>
          <a:bodyPr/>
          <a:lstStyle/>
          <a:p>
            <a:pPr eaLnBrk="1" hangingPunct="1"/>
            <a:r>
              <a:rPr lang="sr-Latn-RS" altLang="en-US" sz="1200" dirty="0" smtClean="0"/>
              <a:t>Zakon o radu (NN 93/14)</a:t>
            </a:r>
          </a:p>
          <a:p>
            <a:pPr marL="0" indent="0" eaLnBrk="1" hangingPunct="1">
              <a:buNone/>
            </a:pPr>
            <a:endParaRPr lang="sr-Latn-RS" altLang="en-US" sz="1200" dirty="0" smtClean="0">
              <a:solidFill>
                <a:srgbClr val="0070C0"/>
              </a:solidFill>
            </a:endParaRPr>
          </a:p>
          <a:p>
            <a:pPr eaLnBrk="1" hangingPunct="1"/>
            <a:r>
              <a:rPr lang="hr-HR" sz="1200" dirty="0">
                <a:solidFill>
                  <a:srgbClr val="002060"/>
                </a:solidFill>
              </a:rPr>
              <a:t>Zakon o posredovanju pri zapošljavanju i pravima za vrijeme nezaposlenosti </a:t>
            </a:r>
            <a:r>
              <a:rPr lang="hr-HR" sz="1200" dirty="0" smtClean="0">
                <a:solidFill>
                  <a:srgbClr val="002060"/>
                </a:solidFill>
              </a:rPr>
              <a:t>(NN</a:t>
            </a:r>
            <a:r>
              <a:rPr lang="hr-HR" sz="1200" dirty="0">
                <a:solidFill>
                  <a:srgbClr val="002060"/>
                </a:solidFill>
              </a:rPr>
              <a:t> </a:t>
            </a:r>
            <a:r>
              <a:rPr lang="hr-HR" sz="1200" dirty="0">
                <a:hlinkClick r:id="rId2"/>
              </a:rPr>
              <a:t>16/17</a:t>
            </a:r>
            <a:r>
              <a:rPr lang="hr-HR" sz="1200" dirty="0" smtClean="0"/>
              <a:t>)</a:t>
            </a:r>
          </a:p>
          <a:p>
            <a:pPr marL="0" indent="0" eaLnBrk="1" hangingPunct="1">
              <a:buNone/>
            </a:pPr>
            <a:endParaRPr lang="sr-Latn-RS" altLang="en-US" sz="1200" dirty="0"/>
          </a:p>
          <a:p>
            <a:pPr eaLnBrk="1" hangingPunct="1"/>
            <a:r>
              <a:rPr lang="sr-Latn-RS" altLang="en-US" sz="1200" dirty="0" smtClean="0"/>
              <a:t>Pravilnik o posredovanju pri zapošljavanju redovitih studenata (NN 16/96, 37/06, 59/07, 30/08)</a:t>
            </a:r>
          </a:p>
          <a:p>
            <a:pPr marL="0" indent="0" eaLnBrk="1" hangingPunct="1">
              <a:buNone/>
            </a:pPr>
            <a:endParaRPr lang="sr-Latn-RS" altLang="en-US" sz="1200" dirty="0"/>
          </a:p>
          <a:p>
            <a:pPr eaLnBrk="1" hangingPunct="1"/>
            <a:r>
              <a:rPr lang="sr-Latn-RS" altLang="en-US" sz="1200" dirty="0" smtClean="0"/>
              <a:t>Pravilnik o obavljanju djelatnosti u svezi sa zapošljavanjem izvan Hrvatskog zavoda za zapošljavanje (NN 96/02, 159/04)</a:t>
            </a:r>
          </a:p>
          <a:p>
            <a:pPr eaLnBrk="1" hangingPunct="1"/>
            <a:endParaRPr lang="sr-Latn-RS" altLang="en-US" sz="1200" dirty="0" smtClean="0"/>
          </a:p>
          <a:p>
            <a:pPr eaLnBrk="1" hangingPunct="1"/>
            <a:r>
              <a:rPr lang="sr-Latn-RS" altLang="en-US" sz="1200" dirty="0" smtClean="0"/>
              <a:t>Pravilnik o poslovima na kojima maloljetnik može raditi i aktivnostima u kojima smije sudjelovati (NN 62/10)</a:t>
            </a:r>
            <a:endParaRPr lang="sr-Latn-RS" altLang="en-US" sz="1200" dirty="0"/>
          </a:p>
          <a:p>
            <a:pPr eaLnBrk="1" hangingPunct="1"/>
            <a:endParaRPr lang="sr-Latn-RS" altLang="en-US" sz="1200" dirty="0"/>
          </a:p>
          <a:p>
            <a:pPr eaLnBrk="1" hangingPunct="1"/>
            <a:r>
              <a:rPr lang="sr-Latn-RS" altLang="en-US" sz="1200" dirty="0" smtClean="0"/>
              <a:t>Pravilnik o poslovima na kojima se ne smije zaposliti maloljetnik (NN 62/10, 59/13)</a:t>
            </a:r>
          </a:p>
          <a:p>
            <a:pPr eaLnBrk="1" hangingPunct="1"/>
            <a:endParaRPr lang="sr-Latn-RS" altLang="en-US" sz="1200" dirty="0"/>
          </a:p>
          <a:p>
            <a:pPr eaLnBrk="1" hangingPunct="1"/>
            <a:r>
              <a:rPr lang="sr-Latn-RS" altLang="en-US" sz="1200" dirty="0" smtClean="0"/>
              <a:t>Pravilnik o obavljanju djelatnosti u svezi sa zapošljavanjem (NN 8/14)</a:t>
            </a:r>
          </a:p>
        </p:txBody>
      </p:sp>
    </p:spTree>
    <p:extLst>
      <p:ext uri="{BB962C8B-B14F-4D97-AF65-F5344CB8AC3E}">
        <p14:creationId xmlns:p14="http://schemas.microsoft.com/office/powerpoint/2010/main" val="425128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800">
                <a:solidFill>
                  <a:srgbClr val="1D538B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600">
                <a:solidFill>
                  <a:srgbClr val="1D538B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300">
                <a:solidFill>
                  <a:srgbClr val="1D538B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D5321FF-76E2-4139-BFB6-DE3AD724C1DA}" type="slidenum">
              <a:rPr lang="hr-HR" altLang="en-US" sz="1200"/>
              <a:pPr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hr-HR" altLang="en-US" sz="1200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r-Latn-RS" sz="3600" dirty="0" smtClean="0"/>
              <a:t>RAD STUDENATA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916113"/>
            <a:ext cx="8001000" cy="4681239"/>
          </a:xfrm>
        </p:spPr>
        <p:txBody>
          <a:bodyPr/>
          <a:lstStyle/>
          <a:p>
            <a:pPr eaLnBrk="1" hangingPunct="1"/>
            <a:r>
              <a:rPr lang="hr-HR" altLang="en-US" sz="1800" dirty="0"/>
              <a:t>U</a:t>
            </a:r>
            <a:r>
              <a:rPr lang="vi-VN" altLang="en-US" sz="1800" dirty="0" smtClean="0"/>
              <a:t> </a:t>
            </a:r>
            <a:r>
              <a:rPr lang="vi-VN" altLang="en-US" sz="1800" dirty="0"/>
              <a:t>2016. godini od 122.972 redovita studenta </a:t>
            </a:r>
            <a:r>
              <a:rPr lang="vi-VN" altLang="en-US" sz="1800" u="sng" dirty="0"/>
              <a:t>preko ugovora o djelu redovitog studenta radilo je 84.517 </a:t>
            </a:r>
            <a:r>
              <a:rPr lang="vi-VN" altLang="en-US" sz="1800" u="sng" dirty="0" smtClean="0"/>
              <a:t>studenata</a:t>
            </a:r>
            <a:r>
              <a:rPr lang="hr-HR" altLang="en-US" sz="1800" dirty="0" smtClean="0"/>
              <a:t>; </a:t>
            </a:r>
            <a:r>
              <a:rPr lang="hr-HR" altLang="en-US" sz="1800" dirty="0"/>
              <a:t>u</a:t>
            </a:r>
            <a:r>
              <a:rPr lang="vi-VN" altLang="en-US" sz="1800" dirty="0" smtClean="0"/>
              <a:t>kupno </a:t>
            </a:r>
            <a:r>
              <a:rPr lang="vi-VN" altLang="en-US" sz="1800" dirty="0"/>
              <a:t>su zaradili 1.145.014.967,55 kn, odnosno prosječno 13.547,75 kn po studentu godišnje. </a:t>
            </a:r>
            <a:endParaRPr lang="hr-HR" altLang="en-US" sz="1800" dirty="0" smtClean="0"/>
          </a:p>
          <a:p>
            <a:pPr eaLnBrk="1" hangingPunct="1"/>
            <a:endParaRPr lang="hr-HR" altLang="en-US" sz="1800" dirty="0"/>
          </a:p>
          <a:p>
            <a:pPr eaLnBrk="1" hangingPunct="1"/>
            <a:r>
              <a:rPr lang="vi-VN" altLang="en-US" sz="1800" dirty="0" smtClean="0"/>
              <a:t>U </a:t>
            </a:r>
            <a:r>
              <a:rPr lang="vi-VN" altLang="en-US" sz="1800" dirty="0"/>
              <a:t>RH otprilike je godišnje punom subvencijom školarine obuhvaćeno 65.000 studenata što znači da </a:t>
            </a:r>
            <a:r>
              <a:rPr lang="vi-VN" altLang="en-US" sz="1800" u="sng" dirty="0"/>
              <a:t>skoro 60.000 redovitih studenata plaća određeni iznos školarine</a:t>
            </a:r>
            <a:r>
              <a:rPr lang="vi-VN" altLang="en-US" sz="1800" dirty="0"/>
              <a:t>, ali i 39.724 izvanredna studenta plaćaju puni iznos </a:t>
            </a:r>
            <a:r>
              <a:rPr lang="vi-VN" altLang="en-US" sz="1800" dirty="0" smtClean="0"/>
              <a:t>školarine</a:t>
            </a:r>
            <a:r>
              <a:rPr lang="hr-HR" altLang="en-US" sz="1800" dirty="0" smtClean="0"/>
              <a:t>;</a:t>
            </a:r>
            <a:r>
              <a:rPr lang="vi-VN" altLang="en-US" sz="1800" dirty="0" smtClean="0"/>
              <a:t> </a:t>
            </a:r>
            <a:r>
              <a:rPr lang="hr-HR" altLang="en-US" sz="1800" dirty="0" smtClean="0"/>
              <a:t>g</a:t>
            </a:r>
            <a:r>
              <a:rPr lang="vi-VN" altLang="en-US" sz="1800" dirty="0" smtClean="0"/>
              <a:t>odišnje </a:t>
            </a:r>
            <a:r>
              <a:rPr lang="vi-VN" altLang="en-US" sz="1800" dirty="0"/>
              <a:t>se redovitim studentima dodijeli 5.400 državnih stipendija, 400 putem Nacionalne zaklade za potporu učeničkom i studentskom standardu i 1.000 putem sveučilišta. </a:t>
            </a:r>
            <a:endParaRPr lang="hr-HR" altLang="en-US" sz="1800" dirty="0" smtClean="0"/>
          </a:p>
          <a:p>
            <a:pPr eaLnBrk="1" hangingPunct="1"/>
            <a:endParaRPr lang="hr-HR" altLang="en-US" sz="1800" dirty="0"/>
          </a:p>
          <a:p>
            <a:pPr eaLnBrk="1" hangingPunct="1"/>
            <a:r>
              <a:rPr lang="hr-HR" altLang="en-US" sz="1800" u="sng" dirty="0" smtClean="0"/>
              <a:t>P</a:t>
            </a:r>
            <a:r>
              <a:rPr lang="vi-VN" altLang="en-US" sz="1800" u="sng" dirty="0" smtClean="0"/>
              <a:t>rihod </a:t>
            </a:r>
            <a:r>
              <a:rPr lang="vi-VN" altLang="en-US" sz="1800" u="sng" dirty="0"/>
              <a:t>od studentskog rada neophodan </a:t>
            </a:r>
            <a:r>
              <a:rPr lang="hr-HR" altLang="en-US" sz="1800" u="sng" dirty="0" smtClean="0"/>
              <a:t>je </a:t>
            </a:r>
            <a:r>
              <a:rPr lang="vi-VN" altLang="en-US" sz="1800" u="sng" dirty="0" smtClean="0"/>
              <a:t>najvećem </a:t>
            </a:r>
            <a:r>
              <a:rPr lang="vi-VN" altLang="en-US" sz="1800" u="sng" dirty="0"/>
              <a:t>broju studenata</a:t>
            </a:r>
            <a:r>
              <a:rPr lang="vi-VN" altLang="en-US" sz="1800" dirty="0"/>
              <a:t> kako bi mogli podmirivati troškove </a:t>
            </a:r>
            <a:r>
              <a:rPr lang="vi-VN" altLang="en-US" sz="1800" dirty="0" smtClean="0"/>
              <a:t>studija</a:t>
            </a:r>
            <a:r>
              <a:rPr lang="hr-HR" altLang="en-US" sz="1800" dirty="0"/>
              <a:t>.</a:t>
            </a:r>
            <a:endParaRPr lang="sr-Latn-R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06654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800">
                <a:solidFill>
                  <a:srgbClr val="1D538B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600">
                <a:solidFill>
                  <a:srgbClr val="1D538B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300">
                <a:solidFill>
                  <a:srgbClr val="1D538B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D5321FF-76E2-4139-BFB6-DE3AD724C1DA}" type="slidenum">
              <a:rPr lang="hr-HR" altLang="en-US" sz="1200"/>
              <a:pPr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hr-HR" altLang="en-US" sz="1200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r-Latn-RS" sz="3600" dirty="0" smtClean="0"/>
              <a:t>RAD STUDENATA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916113"/>
            <a:ext cx="8001000" cy="4681239"/>
          </a:xfrm>
        </p:spPr>
        <p:txBody>
          <a:bodyPr/>
          <a:lstStyle/>
          <a:p>
            <a:pPr eaLnBrk="1" hangingPunct="1"/>
            <a:r>
              <a:rPr lang="hr-HR" altLang="en-US" sz="2000" u="sng" dirty="0" smtClean="0"/>
              <a:t>Trenutno </a:t>
            </a:r>
            <a:r>
              <a:rPr lang="hr-HR" altLang="en-US" sz="2000" u="sng" dirty="0"/>
              <a:t>mogućnost </a:t>
            </a:r>
            <a:r>
              <a:rPr lang="hr-HR" altLang="en-US" sz="2000" u="sng" dirty="0" smtClean="0"/>
              <a:t>rada preko ugovora o djelu redovitog studenta imaju </a:t>
            </a:r>
            <a:r>
              <a:rPr lang="hr-HR" altLang="en-US" sz="2000" u="sng" dirty="0"/>
              <a:t>samo redoviti studenti</a:t>
            </a:r>
            <a:r>
              <a:rPr lang="hr-HR" altLang="en-US" sz="2000" dirty="0"/>
              <a:t> (njih 122.972) dok 39.724 izvanredna studenta nemaju navedenu mogućnost. </a:t>
            </a:r>
          </a:p>
          <a:p>
            <a:pPr eaLnBrk="1" hangingPunct="1"/>
            <a:endParaRPr lang="hr-HR" altLang="en-US" sz="2000" dirty="0" smtClean="0"/>
          </a:p>
          <a:p>
            <a:pPr eaLnBrk="1" hangingPunct="1"/>
            <a:r>
              <a:rPr lang="hr-HR" altLang="en-US" sz="2000" dirty="0" smtClean="0"/>
              <a:t>Iako </a:t>
            </a:r>
            <a:r>
              <a:rPr lang="hr-HR" altLang="en-US" sz="2000" dirty="0"/>
              <a:t>su izvanredni studenti oni koji studiraju uz rad ili neki drugi oblik obveze, činjenica </a:t>
            </a:r>
            <a:r>
              <a:rPr lang="hr-HR" altLang="en-US" sz="2000" dirty="0" smtClean="0"/>
              <a:t>je da </a:t>
            </a:r>
            <a:r>
              <a:rPr lang="hr-HR" altLang="en-US" sz="2000" dirty="0"/>
              <a:t>oni </a:t>
            </a:r>
            <a:r>
              <a:rPr lang="hr-HR" altLang="en-US" sz="2000" u="sng" dirty="0"/>
              <a:t>tijekom studiranja mogu ostati nezaposleni a plaćaju punu cijenu školarine</a:t>
            </a:r>
            <a:r>
              <a:rPr lang="hr-HR" altLang="en-US" sz="2000" dirty="0" smtClean="0"/>
              <a:t>.</a:t>
            </a:r>
          </a:p>
          <a:p>
            <a:pPr marL="0" indent="0" eaLnBrk="1" hangingPunct="1">
              <a:buNone/>
            </a:pPr>
            <a:endParaRPr lang="hr-HR" altLang="en-US" sz="2000" dirty="0" smtClean="0"/>
          </a:p>
          <a:p>
            <a:pPr eaLnBrk="1" hangingPunct="1"/>
            <a:r>
              <a:rPr lang="hr-HR" altLang="en-US" sz="2000" u="sng" dirty="0" smtClean="0"/>
              <a:t>Kome sve omogućiti studentski rad</a:t>
            </a:r>
            <a:r>
              <a:rPr lang="hr-HR" altLang="en-US" sz="2000" dirty="0" smtClean="0"/>
              <a:t>?</a:t>
            </a:r>
          </a:p>
          <a:p>
            <a:pPr eaLnBrk="1" hangingPunct="1"/>
            <a:endParaRPr lang="hr-HR" altLang="en-US" sz="2000" dirty="0"/>
          </a:p>
          <a:p>
            <a:pPr eaLnBrk="1" hangingPunct="1"/>
            <a:r>
              <a:rPr lang="hr-HR" altLang="en-US" sz="2000" u="sng" dirty="0" smtClean="0"/>
              <a:t>Priznavanje radnog iskustva</a:t>
            </a:r>
            <a:r>
              <a:rPr lang="hr-HR" altLang="en-US" sz="2000" dirty="0" smtClean="0"/>
              <a:t>?</a:t>
            </a:r>
            <a:endParaRPr lang="sr-Latn-R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24667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800">
                <a:solidFill>
                  <a:srgbClr val="1D538B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600">
                <a:solidFill>
                  <a:srgbClr val="1D538B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300">
                <a:solidFill>
                  <a:srgbClr val="1D538B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D5321FF-76E2-4139-BFB6-DE3AD724C1DA}" type="slidenum">
              <a:rPr lang="hr-HR" altLang="en-US" sz="1200"/>
              <a:pPr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hr-HR" altLang="en-US" sz="1200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r-Latn-RS" sz="3600" dirty="0" smtClean="0"/>
              <a:t>RAD STUDENATA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916113"/>
            <a:ext cx="8001000" cy="4681239"/>
          </a:xfrm>
        </p:spPr>
        <p:txBody>
          <a:bodyPr/>
          <a:lstStyle/>
          <a:p>
            <a:pPr eaLnBrk="1" hangingPunct="1"/>
            <a:r>
              <a:rPr lang="hr-HR" altLang="en-US" sz="2300" u="sng" dirty="0" smtClean="0"/>
              <a:t>Za </a:t>
            </a:r>
            <a:r>
              <a:rPr lang="hr-HR" altLang="en-US" sz="2300" u="sng" dirty="0"/>
              <a:t>svaki oblik državne subvencije studenti moraju dokazati da su ispunili bar dio svojih obveza</a:t>
            </a:r>
            <a:r>
              <a:rPr lang="hr-HR" altLang="en-US" sz="2300" dirty="0"/>
              <a:t> (18 ECTS bodova za prehranu, 40 za smještaj, 45 za stipendiju). </a:t>
            </a:r>
            <a:endParaRPr lang="hr-HR" altLang="en-US" sz="2300" dirty="0" smtClean="0"/>
          </a:p>
          <a:p>
            <a:pPr eaLnBrk="1" hangingPunct="1"/>
            <a:endParaRPr lang="hr-HR" altLang="en-US" sz="2300" dirty="0"/>
          </a:p>
          <a:p>
            <a:pPr eaLnBrk="1" hangingPunct="1"/>
            <a:r>
              <a:rPr lang="hr-HR" altLang="en-US" sz="2300" u="sng" dirty="0" smtClean="0"/>
              <a:t>Potrebno spriječiti </a:t>
            </a:r>
            <a:r>
              <a:rPr lang="hr-HR" altLang="en-US" sz="2300" u="sng" dirty="0"/>
              <a:t>upisivanje studija samo za korištenje institucije studentskog rada</a:t>
            </a:r>
            <a:r>
              <a:rPr lang="hr-HR" altLang="en-US" sz="2300" dirty="0"/>
              <a:t> i drugih pogodnosti koje se financiraju iz državnog proračuna </a:t>
            </a:r>
            <a:endParaRPr lang="hr-HR" altLang="en-US" sz="2300" dirty="0" smtClean="0"/>
          </a:p>
          <a:p>
            <a:pPr eaLnBrk="1" hangingPunct="1"/>
            <a:endParaRPr lang="hr-HR" altLang="en-US" sz="2300" dirty="0"/>
          </a:p>
          <a:p>
            <a:pPr eaLnBrk="1" hangingPunct="1"/>
            <a:r>
              <a:rPr lang="hr-HR" altLang="en-US" sz="2300" u="sng" dirty="0" smtClean="0"/>
              <a:t>Propisati </a:t>
            </a:r>
            <a:r>
              <a:rPr lang="hr-HR" altLang="en-US" sz="2300" u="sng" dirty="0"/>
              <a:t>minimalan broj ECTS bodova</a:t>
            </a:r>
            <a:r>
              <a:rPr lang="hr-HR" altLang="en-US" sz="2300" dirty="0"/>
              <a:t> u prethodnoj </a:t>
            </a:r>
            <a:r>
              <a:rPr lang="hr-HR" altLang="en-US" sz="2300" dirty="0" smtClean="0"/>
              <a:t>godini</a:t>
            </a:r>
            <a:r>
              <a:rPr lang="hr-HR" altLang="en-US" sz="2300" dirty="0"/>
              <a:t>?</a:t>
            </a:r>
            <a:endParaRPr lang="sr-Latn-RS" altLang="en-US" sz="2300" dirty="0" smtClean="0"/>
          </a:p>
        </p:txBody>
      </p:sp>
    </p:spTree>
    <p:extLst>
      <p:ext uri="{BB962C8B-B14F-4D97-AF65-F5344CB8AC3E}">
        <p14:creationId xmlns:p14="http://schemas.microsoft.com/office/powerpoint/2010/main" val="65987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800">
                <a:solidFill>
                  <a:srgbClr val="1D538B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600">
                <a:solidFill>
                  <a:srgbClr val="1D538B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300">
                <a:solidFill>
                  <a:srgbClr val="1D538B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D5321FF-76E2-4139-BFB6-DE3AD724C1DA}" type="slidenum">
              <a:rPr lang="hr-HR" altLang="en-US" sz="1200"/>
              <a:pPr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hr-HR" altLang="en-US" sz="1200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r-Latn-RS" sz="3600" dirty="0" smtClean="0"/>
              <a:t>RAD STUDENATA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916113"/>
            <a:ext cx="8001000" cy="4681239"/>
          </a:xfrm>
        </p:spPr>
        <p:txBody>
          <a:bodyPr/>
          <a:lstStyle/>
          <a:p>
            <a:pPr eaLnBrk="1" hangingPunct="1"/>
            <a:r>
              <a:rPr lang="hr-HR" altLang="en-US" u="sng" dirty="0" smtClean="0"/>
              <a:t>Trenutno </a:t>
            </a:r>
            <a:r>
              <a:rPr lang="hr-HR" altLang="en-US" u="sng" dirty="0"/>
              <a:t>nije </a:t>
            </a:r>
            <a:r>
              <a:rPr lang="hr-HR" altLang="en-US" u="sng" dirty="0" smtClean="0"/>
              <a:t>posebno regulirano </a:t>
            </a:r>
            <a:r>
              <a:rPr lang="hr-HR" altLang="en-US" u="sng" dirty="0"/>
              <a:t>koliko student može najviše sati tjedno </a:t>
            </a:r>
            <a:r>
              <a:rPr lang="hr-HR" altLang="en-US" u="sng" dirty="0" smtClean="0"/>
              <a:t>raditi</a:t>
            </a:r>
            <a:r>
              <a:rPr lang="hr-HR" altLang="en-US" dirty="0" smtClean="0"/>
              <a:t>. </a:t>
            </a:r>
          </a:p>
          <a:p>
            <a:pPr eaLnBrk="1" hangingPunct="1"/>
            <a:endParaRPr lang="hr-HR" altLang="en-US" dirty="0"/>
          </a:p>
          <a:p>
            <a:pPr eaLnBrk="1" hangingPunct="1"/>
            <a:r>
              <a:rPr lang="hr-HR" altLang="en-US" u="sng" dirty="0" smtClean="0"/>
              <a:t>Od </a:t>
            </a:r>
            <a:r>
              <a:rPr lang="hr-HR" altLang="en-US" u="sng" dirty="0"/>
              <a:t>studenta </a:t>
            </a:r>
            <a:r>
              <a:rPr lang="hr-HR" altLang="en-US" u="sng" dirty="0" smtClean="0"/>
              <a:t>se očekuje </a:t>
            </a:r>
            <a:r>
              <a:rPr lang="hr-HR" altLang="en-US" u="sng" dirty="0"/>
              <a:t>da </a:t>
            </a:r>
            <a:r>
              <a:rPr lang="hr-HR" altLang="en-US" u="sng" dirty="0" smtClean="0"/>
              <a:t>uredno ispunjava svoje </a:t>
            </a:r>
            <a:r>
              <a:rPr lang="hr-HR" altLang="en-US" u="sng" dirty="0"/>
              <a:t>obveze</a:t>
            </a:r>
            <a:r>
              <a:rPr lang="hr-HR" altLang="en-US" dirty="0"/>
              <a:t>, odnosno </a:t>
            </a:r>
            <a:r>
              <a:rPr lang="hr-HR" altLang="en-US" dirty="0" smtClean="0"/>
              <a:t>studira</a:t>
            </a:r>
            <a:r>
              <a:rPr lang="hr-HR" altLang="en-US" dirty="0"/>
              <a:t>.</a:t>
            </a:r>
            <a:endParaRPr lang="hr-HR" altLang="en-US" dirty="0" smtClean="0"/>
          </a:p>
          <a:p>
            <a:pPr eaLnBrk="1" hangingPunct="1"/>
            <a:endParaRPr lang="hr-HR" altLang="en-US" dirty="0"/>
          </a:p>
          <a:p>
            <a:pPr eaLnBrk="1" hangingPunct="1"/>
            <a:r>
              <a:rPr lang="hr-HR" altLang="en-US" u="sng" dirty="0" smtClean="0"/>
              <a:t>Posebno ograničenje broja sati tjedno</a:t>
            </a:r>
            <a:r>
              <a:rPr lang="hr-HR" altLang="en-US" dirty="0" smtClean="0"/>
              <a:t>? </a:t>
            </a:r>
            <a:endParaRPr lang="sr-Latn-R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33363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800">
                <a:solidFill>
                  <a:srgbClr val="1D538B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600">
                <a:solidFill>
                  <a:srgbClr val="1D538B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300">
                <a:solidFill>
                  <a:srgbClr val="1D538B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D5321FF-76E2-4139-BFB6-DE3AD724C1DA}" type="slidenum">
              <a:rPr lang="hr-HR" altLang="en-US" sz="1200"/>
              <a:pPr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hr-HR" altLang="en-US" sz="1200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r-Latn-RS" sz="3600" dirty="0" smtClean="0"/>
              <a:t>RAD STUDENATA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916113"/>
            <a:ext cx="8001000" cy="4681239"/>
          </a:xfrm>
        </p:spPr>
        <p:txBody>
          <a:bodyPr/>
          <a:lstStyle/>
          <a:p>
            <a:pPr eaLnBrk="1" hangingPunct="1"/>
            <a:r>
              <a:rPr lang="hr-HR" altLang="en-US" dirty="0"/>
              <a:t>O zapošljavanju redovitih studenata </a:t>
            </a:r>
            <a:r>
              <a:rPr lang="hr-HR" altLang="en-US" u="sng" dirty="0"/>
              <a:t>zaključuje se ugovor o djelu.</a:t>
            </a:r>
          </a:p>
          <a:p>
            <a:pPr eaLnBrk="1" hangingPunct="1"/>
            <a:endParaRPr lang="hr-HR" altLang="en-US" u="sng" dirty="0"/>
          </a:p>
          <a:p>
            <a:pPr eaLnBrk="1" hangingPunct="1"/>
            <a:r>
              <a:rPr lang="hr-HR" altLang="en-US" u="sng" dirty="0" smtClean="0"/>
              <a:t>"</a:t>
            </a:r>
            <a:r>
              <a:rPr lang="hr-HR" altLang="en-US" u="sng" dirty="0"/>
              <a:t>Ugovor o djelu redovitog studenta</a:t>
            </a:r>
            <a:r>
              <a:rPr lang="hr-HR" altLang="en-US" u="sng" dirty="0" smtClean="0"/>
              <a:t>"</a:t>
            </a:r>
            <a:r>
              <a:rPr lang="hr-HR" altLang="en-US" dirty="0" smtClean="0"/>
              <a:t>.</a:t>
            </a:r>
          </a:p>
          <a:p>
            <a:pPr eaLnBrk="1" hangingPunct="1"/>
            <a:endParaRPr lang="hr-HR" altLang="en-US" dirty="0"/>
          </a:p>
          <a:p>
            <a:pPr eaLnBrk="1" hangingPunct="1"/>
            <a:r>
              <a:rPr lang="sr-Latn-RS" altLang="en-US" dirty="0"/>
              <a:t>Posrednici izdaju studentu obrazac ugovora </a:t>
            </a:r>
            <a:r>
              <a:rPr lang="sr-Latn-RS" altLang="en-US" u="sng" dirty="0"/>
              <a:t>prije početka, tijekom ili nakon</a:t>
            </a:r>
            <a:r>
              <a:rPr lang="sr-Latn-RS" altLang="en-US" dirty="0"/>
              <a:t> obavljenog posla.</a:t>
            </a:r>
            <a:endParaRPr lang="sr-Latn-R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490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800">
                <a:solidFill>
                  <a:srgbClr val="1D538B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600">
                <a:solidFill>
                  <a:srgbClr val="1D538B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o"/>
              <a:defRPr sz="2300">
                <a:solidFill>
                  <a:srgbClr val="1D538B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5F5F5F"/>
              </a:buClr>
              <a:buFont typeface="Wingdings" panose="05000000000000000000" pitchFamily="2" charset="2"/>
              <a:buChar char="n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5F5F5F"/>
              </a:buClr>
              <a:buFont typeface="Wingdings" panose="05000000000000000000" pitchFamily="2" charset="2"/>
              <a:buChar char="§"/>
              <a:defRPr sz="2000">
                <a:solidFill>
                  <a:srgbClr val="1D538B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D5321FF-76E2-4139-BFB6-DE3AD724C1DA}" type="slidenum">
              <a:rPr lang="hr-HR" altLang="en-US" sz="1200"/>
              <a:pPr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hr-HR" altLang="en-US" sz="1200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r-Latn-RS" sz="3600" dirty="0" smtClean="0"/>
              <a:t>RAD STUDENATA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916113"/>
            <a:ext cx="8001000" cy="4681239"/>
          </a:xfrm>
        </p:spPr>
        <p:txBody>
          <a:bodyPr/>
          <a:lstStyle/>
          <a:p>
            <a:pPr eaLnBrk="1" hangingPunct="1"/>
            <a:r>
              <a:rPr lang="hr-HR" altLang="en-US" sz="2400" u="sng" dirty="0" smtClean="0"/>
              <a:t>N</a:t>
            </a:r>
            <a:r>
              <a:rPr lang="vi-VN" altLang="en-US" sz="2400" u="sng" dirty="0" smtClean="0"/>
              <a:t>aknada </a:t>
            </a:r>
            <a:r>
              <a:rPr lang="vi-VN" altLang="en-US" sz="2400" u="sng" dirty="0"/>
              <a:t>za posredovanje od 12% predstavlja značajan prihod</a:t>
            </a:r>
            <a:r>
              <a:rPr lang="vi-VN" altLang="en-US" sz="2400" dirty="0"/>
              <a:t> studentskim </a:t>
            </a:r>
            <a:r>
              <a:rPr lang="vi-VN" altLang="en-US" sz="2400" dirty="0" smtClean="0"/>
              <a:t>centrima</a:t>
            </a:r>
            <a:endParaRPr lang="hr-HR" altLang="en-US" sz="2400" dirty="0"/>
          </a:p>
          <a:p>
            <a:pPr eaLnBrk="1" hangingPunct="1"/>
            <a:endParaRPr lang="hr-HR" altLang="en-US" sz="2400" dirty="0" smtClean="0"/>
          </a:p>
          <a:p>
            <a:pPr eaLnBrk="1" hangingPunct="1"/>
            <a:r>
              <a:rPr lang="hr-HR" altLang="en-US" sz="2400" dirty="0" smtClean="0"/>
              <a:t>Navedena naknada </a:t>
            </a:r>
            <a:r>
              <a:rPr lang="vi-VN" altLang="en-US" sz="2400" dirty="0" smtClean="0"/>
              <a:t>trebala </a:t>
            </a:r>
            <a:r>
              <a:rPr lang="vi-VN" altLang="en-US" sz="2400" dirty="0"/>
              <a:t>bi se koristiti ne kao profit nego </a:t>
            </a:r>
            <a:r>
              <a:rPr lang="hr-HR" altLang="en-US" sz="2400" u="sng" dirty="0" smtClean="0"/>
              <a:t>za</a:t>
            </a:r>
            <a:r>
              <a:rPr lang="vi-VN" altLang="en-US" sz="2400" u="sng" dirty="0" smtClean="0"/>
              <a:t> unaprijeđenje </a:t>
            </a:r>
            <a:r>
              <a:rPr lang="vi-VN" altLang="en-US" sz="2400" u="sng" dirty="0"/>
              <a:t>studentskog </a:t>
            </a:r>
            <a:r>
              <a:rPr lang="vi-VN" altLang="en-US" sz="2400" u="sng" dirty="0" smtClean="0"/>
              <a:t>standarda</a:t>
            </a:r>
            <a:r>
              <a:rPr lang="hr-HR" altLang="en-US" sz="2400" dirty="0" smtClean="0"/>
              <a:t>.</a:t>
            </a:r>
          </a:p>
          <a:p>
            <a:pPr marL="0" indent="0" eaLnBrk="1" hangingPunct="1">
              <a:buNone/>
            </a:pPr>
            <a:endParaRPr lang="hr-HR" altLang="en-US" sz="2400" dirty="0" smtClean="0"/>
          </a:p>
          <a:p>
            <a:pPr eaLnBrk="1" hangingPunct="1"/>
            <a:r>
              <a:rPr lang="hr-HR" altLang="en-US" sz="2400" u="sng" dirty="0"/>
              <a:t>S</a:t>
            </a:r>
            <a:r>
              <a:rPr lang="vi-VN" altLang="en-US" sz="2400" u="sng" dirty="0" smtClean="0"/>
              <a:t>tudentski </a:t>
            </a:r>
            <a:r>
              <a:rPr lang="vi-VN" altLang="en-US" sz="2400" u="sng" dirty="0"/>
              <a:t>centri </a:t>
            </a:r>
            <a:r>
              <a:rPr lang="hr-HR" altLang="en-US" sz="2400" u="sng" dirty="0" smtClean="0"/>
              <a:t>kao </a:t>
            </a:r>
            <a:r>
              <a:rPr lang="vi-VN" altLang="en-US" sz="2400" u="sng" dirty="0" smtClean="0"/>
              <a:t>jedine </a:t>
            </a:r>
            <a:r>
              <a:rPr lang="vi-VN" altLang="en-US" sz="2400" u="sng" dirty="0"/>
              <a:t>ovlaštene institucije</a:t>
            </a:r>
            <a:r>
              <a:rPr lang="vi-VN" altLang="en-US" sz="2400" dirty="0"/>
              <a:t> za posredovanje pri zapošljavanju </a:t>
            </a:r>
            <a:r>
              <a:rPr lang="vi-VN" altLang="en-US" sz="2400" dirty="0" smtClean="0"/>
              <a:t>studenata</a:t>
            </a:r>
            <a:r>
              <a:rPr lang="hr-HR" altLang="en-US" sz="2400" dirty="0" smtClean="0"/>
              <a:t> – uvjeti?</a:t>
            </a:r>
            <a:endParaRPr lang="sr-Latn-R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14211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217</TotalTime>
  <Words>790</Words>
  <Application>Microsoft Office PowerPoint</Application>
  <PresentationFormat>On-screen Show (4:3)</PresentationFormat>
  <Paragraphs>129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Profile</vt:lpstr>
      <vt:lpstr>IZRADA NACRTA ZAKONA O ZAPOŠLJAVANJU I RADU UČENIKA I STUDENATA  Zagreb, 14. ožujka 2017.</vt:lpstr>
      <vt:lpstr>PowerPoint Presentation</vt:lpstr>
      <vt:lpstr>PRAVNI IZVORI</vt:lpstr>
      <vt:lpstr>RAD STUDENATA</vt:lpstr>
      <vt:lpstr>RAD STUDENATA</vt:lpstr>
      <vt:lpstr>RAD STUDENATA</vt:lpstr>
      <vt:lpstr>RAD STUDENATA</vt:lpstr>
      <vt:lpstr>RAD STUDENATA</vt:lpstr>
      <vt:lpstr>RAD STUDENATA</vt:lpstr>
      <vt:lpstr>RAD STUDENATA</vt:lpstr>
      <vt:lpstr>RAD STUDENATA</vt:lpstr>
      <vt:lpstr>RAD UČENIKA</vt:lpstr>
      <vt:lpstr>RAD UČENIKA</vt:lpstr>
      <vt:lpstr>RAD UČENIKA</vt:lpstr>
      <vt:lpstr>RAD UČENIKA</vt:lpstr>
      <vt:lpstr>HODOGRAM</vt:lpstr>
      <vt:lpstr>PowerPoint Presentation</vt:lpstr>
      <vt:lpstr>PowerPoint Presentation</vt:lpstr>
    </vt:vector>
  </TitlesOfParts>
  <Company>RH-TDU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hopuhac</dc:creator>
  <cp:lastModifiedBy>mpranjic</cp:lastModifiedBy>
  <cp:revision>39</cp:revision>
  <cp:lastPrinted>1601-01-01T00:00:00Z</cp:lastPrinted>
  <dcterms:created xsi:type="dcterms:W3CDTF">2008-10-07T08:14:54Z</dcterms:created>
  <dcterms:modified xsi:type="dcterms:W3CDTF">2017-03-15T13:30:59Z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